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2"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17FAA-0902-446F-83E1-A497882DA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3F3005-F005-402D-8595-EAD0B1051B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FE2206-AC22-4390-8936-BA0ABAE94F34}"/>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5" name="Footer Placeholder 4">
            <a:extLst>
              <a:ext uri="{FF2B5EF4-FFF2-40B4-BE49-F238E27FC236}">
                <a16:creationId xmlns:a16="http://schemas.microsoft.com/office/drawing/2014/main" id="{4CC426D3-D353-4A6F-BD63-DE96F8FDB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1F5D0-815F-44A6-BFEA-86F27256D92F}"/>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35738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3429-01AD-4061-90A7-17003F7332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9C93E0-489E-43FB-B29B-10C43247633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BE677F-4302-450F-BC56-31FF5BEE1CE8}"/>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5" name="Footer Placeholder 4">
            <a:extLst>
              <a:ext uri="{FF2B5EF4-FFF2-40B4-BE49-F238E27FC236}">
                <a16:creationId xmlns:a16="http://schemas.microsoft.com/office/drawing/2014/main" id="{4AB81922-AF28-4A19-846E-B3732FF8E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D6CB8-45F4-4932-9680-39678F11B322}"/>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3677495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27620-8770-403C-A004-835F97BB1A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84CE03-A738-44B4-9054-CCB70FC425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1301321-5E9B-42BB-B265-E73D0451814C}"/>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5" name="Footer Placeholder 4">
            <a:extLst>
              <a:ext uri="{FF2B5EF4-FFF2-40B4-BE49-F238E27FC236}">
                <a16:creationId xmlns:a16="http://schemas.microsoft.com/office/drawing/2014/main" id="{CCED608A-51FF-4F5F-ADD9-574E4E6A7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B526BE-D08A-4152-A217-202D7F6173A8}"/>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40184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12E8-59A0-4AFB-9F95-032075D764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739C08-C5DB-4462-B013-2A80DB8B421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7B1DCB-67E9-477F-A925-17502DD1705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AE5212-0261-4AEF-89D2-63F7EECFDAE0}"/>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6" name="Footer Placeholder 5">
            <a:extLst>
              <a:ext uri="{FF2B5EF4-FFF2-40B4-BE49-F238E27FC236}">
                <a16:creationId xmlns:a16="http://schemas.microsoft.com/office/drawing/2014/main" id="{DC9BE5B7-C2EE-4C31-9721-417480A600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CF1531-2238-45A6-86F2-BD455E755DF9}"/>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101227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1AE95-6424-4277-ABCA-F2E2063E0F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4E400E-6066-4940-B013-7EB51BB4A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2F57160-05F5-4ABC-B5A2-C33CAABDCD2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CDBB79-9528-4927-A59D-271ED05FC3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5128BA-E44A-4A09-969D-286E5468D9A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1829A3-1F39-4665-98F5-C0A517AC897B}"/>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8" name="Footer Placeholder 7">
            <a:extLst>
              <a:ext uri="{FF2B5EF4-FFF2-40B4-BE49-F238E27FC236}">
                <a16:creationId xmlns:a16="http://schemas.microsoft.com/office/drawing/2014/main" id="{9EA00E2F-B21A-4FF7-9B54-163EBD4266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7653C4-9A90-4658-BBEC-7F5D7C385498}"/>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354599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2BC0-1B64-42CF-A249-B62D565A9D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F3C94D-6390-4B7F-B8BB-67EE65806A7A}"/>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4" name="Footer Placeholder 3">
            <a:extLst>
              <a:ext uri="{FF2B5EF4-FFF2-40B4-BE49-F238E27FC236}">
                <a16:creationId xmlns:a16="http://schemas.microsoft.com/office/drawing/2014/main" id="{8AA60CE2-BC57-408D-98E5-FAF7811E4A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7AE4CA-BA33-4CCF-B92F-69B8CF6DFBB2}"/>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942511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B223E2-F331-48FD-A19F-A4FD4461F869}"/>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3" name="Footer Placeholder 2">
            <a:extLst>
              <a:ext uri="{FF2B5EF4-FFF2-40B4-BE49-F238E27FC236}">
                <a16:creationId xmlns:a16="http://schemas.microsoft.com/office/drawing/2014/main" id="{B12FB6EB-C5D4-4C11-8234-33911A75CF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28D08B-6A44-4E1E-97BF-9B6C67A79AEE}"/>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4287765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DC079-8693-4472-A2F7-C584D3413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095520-CEC7-417B-BB5F-B946174D81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92E69D-E243-44FC-B07E-6BE37A5F3B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D326F47-F0D7-41F2-B849-777A80311B58}"/>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6" name="Footer Placeholder 5">
            <a:extLst>
              <a:ext uri="{FF2B5EF4-FFF2-40B4-BE49-F238E27FC236}">
                <a16:creationId xmlns:a16="http://schemas.microsoft.com/office/drawing/2014/main" id="{2E61CC83-45B6-467E-88FB-3F27E13B28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D95BEB-62A3-4044-B614-F5CFBCCF81B9}"/>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230769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E1B-FDC3-4D2A-96A7-72A0A5A9EA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023C02-3A09-4105-AF31-940932BB10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B6AB66-9384-43BE-B4F3-6FB5461B7B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C047E1-D72D-483B-9076-EC91D76A3D79}"/>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6" name="Footer Placeholder 5">
            <a:extLst>
              <a:ext uri="{FF2B5EF4-FFF2-40B4-BE49-F238E27FC236}">
                <a16:creationId xmlns:a16="http://schemas.microsoft.com/office/drawing/2014/main" id="{3C935D62-18C2-4899-8855-965623B486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76E58F-9884-490A-9EAC-E04437316F2B}"/>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162863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5E9F-4B26-4FE5-86B0-4468594ADD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22F39D-6242-469B-A435-58A30C675DE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D494C3-CC43-4D69-AE8D-7B0356C287B8}"/>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5" name="Footer Placeholder 4">
            <a:extLst>
              <a:ext uri="{FF2B5EF4-FFF2-40B4-BE49-F238E27FC236}">
                <a16:creationId xmlns:a16="http://schemas.microsoft.com/office/drawing/2014/main" id="{7EC1456A-0D3A-4368-88F7-DE9568AB2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B6A71-C759-4FC9-ADC5-6101905737DE}"/>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97281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A8550-07E1-49F3-A70E-04EF013A89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E949A9-09BE-48F5-8E7C-E099741160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79F307-4C84-409A-A86A-F1A5975362E2}"/>
              </a:ext>
            </a:extLst>
          </p:cNvPr>
          <p:cNvSpPr>
            <a:spLocks noGrp="1"/>
          </p:cNvSpPr>
          <p:nvPr>
            <p:ph type="dt" sz="half" idx="10"/>
          </p:nvPr>
        </p:nvSpPr>
        <p:spPr/>
        <p:txBody>
          <a:bodyPr/>
          <a:lstStyle/>
          <a:p>
            <a:fld id="{35147875-84D6-462F-A04F-A6A179DBD148}" type="datetimeFigureOut">
              <a:rPr lang="en-US" smtClean="0"/>
              <a:t>8/3/2022</a:t>
            </a:fld>
            <a:endParaRPr lang="en-US"/>
          </a:p>
        </p:txBody>
      </p:sp>
      <p:sp>
        <p:nvSpPr>
          <p:cNvPr id="5" name="Footer Placeholder 4">
            <a:extLst>
              <a:ext uri="{FF2B5EF4-FFF2-40B4-BE49-F238E27FC236}">
                <a16:creationId xmlns:a16="http://schemas.microsoft.com/office/drawing/2014/main" id="{81D22DCA-6792-460B-8972-3FB53A7A3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AD698-8025-49A8-AACD-71F023D914D1}"/>
              </a:ext>
            </a:extLst>
          </p:cNvPr>
          <p:cNvSpPr>
            <a:spLocks noGrp="1"/>
          </p:cNvSpPr>
          <p:nvPr>
            <p:ph type="sldNum" sz="quarter" idx="12"/>
          </p:nvPr>
        </p:nvSpPr>
        <p:spPr/>
        <p:txBody>
          <a:bodyPr/>
          <a:lstStyle/>
          <a:p>
            <a:fld id="{33822613-D66F-4508-AA18-F18AE6DB1FB9}" type="slidenum">
              <a:rPr lang="en-US" smtClean="0"/>
              <a:t>‹#›</a:t>
            </a:fld>
            <a:endParaRPr lang="en-US"/>
          </a:p>
        </p:txBody>
      </p:sp>
    </p:spTree>
    <p:extLst>
      <p:ext uri="{BB962C8B-B14F-4D97-AF65-F5344CB8AC3E}">
        <p14:creationId xmlns:p14="http://schemas.microsoft.com/office/powerpoint/2010/main" val="3075875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7F9AB5-41D5-4D43-97D3-74F6487D5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6DB55F-1C50-45E4-8EDA-91D8E8D56E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20AE44-2573-4FE3-A4B8-12542D2893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47875-84D6-462F-A04F-A6A179DBD148}" type="datetimeFigureOut">
              <a:rPr lang="en-US" smtClean="0"/>
              <a:t>8/3/2022</a:t>
            </a:fld>
            <a:endParaRPr lang="en-US"/>
          </a:p>
        </p:txBody>
      </p:sp>
      <p:sp>
        <p:nvSpPr>
          <p:cNvPr id="5" name="Footer Placeholder 4">
            <a:extLst>
              <a:ext uri="{FF2B5EF4-FFF2-40B4-BE49-F238E27FC236}">
                <a16:creationId xmlns:a16="http://schemas.microsoft.com/office/drawing/2014/main" id="{D69896E9-E828-4BE9-9DA1-5F7242F0FA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7633A8-9D5B-4930-BFD4-41BD2E346B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22613-D66F-4508-AA18-F18AE6DB1FB9}" type="slidenum">
              <a:rPr lang="en-US" smtClean="0"/>
              <a:t>‹#›</a:t>
            </a:fld>
            <a:endParaRPr lang="en-US"/>
          </a:p>
        </p:txBody>
      </p:sp>
    </p:spTree>
    <p:extLst>
      <p:ext uri="{BB962C8B-B14F-4D97-AF65-F5344CB8AC3E}">
        <p14:creationId xmlns:p14="http://schemas.microsoft.com/office/powerpoint/2010/main" val="95079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6E650A-81AB-4569-9B6F-C3562EAA7ED1}"/>
              </a:ext>
            </a:extLst>
          </p:cNvPr>
          <p:cNvPicPr>
            <a:picLocks noChangeAspect="1"/>
          </p:cNvPicPr>
          <p:nvPr/>
        </p:nvPicPr>
        <p:blipFill>
          <a:blip r:embed="rId2" cstate="print"/>
          <a:stretch>
            <a:fillRect/>
          </a:stretch>
        </p:blipFill>
        <p:spPr>
          <a:xfrm>
            <a:off x="1790700" y="0"/>
            <a:ext cx="8610600" cy="6703078"/>
          </a:xfrm>
          <a:prstGeom prst="rect">
            <a:avLst/>
          </a:prstGeom>
        </p:spPr>
      </p:pic>
      <p:sp>
        <p:nvSpPr>
          <p:cNvPr id="6" name="Rectangle 5">
            <a:extLst>
              <a:ext uri="{FF2B5EF4-FFF2-40B4-BE49-F238E27FC236}">
                <a16:creationId xmlns:a16="http://schemas.microsoft.com/office/drawing/2014/main" id="{911A987E-E9BD-4F97-9293-E79655787AAD}"/>
              </a:ext>
            </a:extLst>
          </p:cNvPr>
          <p:cNvSpPr/>
          <p:nvPr/>
        </p:nvSpPr>
        <p:spPr>
          <a:xfrm>
            <a:off x="1790700" y="457200"/>
            <a:ext cx="8420100" cy="3231654"/>
          </a:xfrm>
          <a:prstGeom prst="rect">
            <a:avLst/>
          </a:prstGeom>
        </p:spPr>
        <p:txBody>
          <a:bodyPr wrap="square">
            <a:spAutoFit/>
          </a:bodyPr>
          <a:lstStyle/>
          <a:p>
            <a:pPr algn="ctr"/>
            <a:r>
              <a:rPr lang="en-US" sz="4800" b="1" dirty="0">
                <a:solidFill>
                  <a:srgbClr val="FF0000"/>
                </a:solidFill>
              </a:rPr>
              <a:t>BA 2</a:t>
            </a:r>
            <a:r>
              <a:rPr lang="en-US" sz="4800" b="1" baseline="30000" dirty="0">
                <a:solidFill>
                  <a:srgbClr val="FF0000"/>
                </a:solidFill>
              </a:rPr>
              <a:t>ND</a:t>
            </a:r>
            <a:r>
              <a:rPr lang="en-US" sz="4800" b="1" dirty="0">
                <a:solidFill>
                  <a:srgbClr val="FF0000"/>
                </a:solidFill>
              </a:rPr>
              <a:t> YEAR</a:t>
            </a:r>
          </a:p>
          <a:p>
            <a:pPr algn="ctr"/>
            <a:r>
              <a:rPr lang="en-US" sz="4800" b="1" dirty="0">
                <a:solidFill>
                  <a:srgbClr val="FF0000"/>
                </a:solidFill>
              </a:rPr>
              <a:t>COURSE CODE MUSA203TH</a:t>
            </a:r>
          </a:p>
          <a:p>
            <a:pPr algn="ctr"/>
            <a:r>
              <a:rPr lang="en-US" sz="3600" dirty="0"/>
              <a:t>Theory of Indian Music, Medieval </a:t>
            </a:r>
            <a:r>
              <a:rPr lang="en-US" sz="3600" dirty="0" err="1"/>
              <a:t>Granthas</a:t>
            </a:r>
            <a:r>
              <a:rPr lang="en-US" sz="3600" dirty="0"/>
              <a:t> &amp; Contribution of Musicians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3405B5-B9E8-4C59-838F-216B1EA55283}"/>
              </a:ext>
            </a:extLst>
          </p:cNvPr>
          <p:cNvPicPr>
            <a:picLocks noChangeAspect="1"/>
          </p:cNvPicPr>
          <p:nvPr/>
        </p:nvPicPr>
        <p:blipFill>
          <a:blip r:embed="rId2" cstate="print"/>
          <a:stretch>
            <a:fillRect/>
          </a:stretch>
        </p:blipFill>
        <p:spPr>
          <a:xfrm>
            <a:off x="3113837" y="296476"/>
            <a:ext cx="5964326" cy="62650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38706010-DAB3-496A-8716-891300FE6766}"/>
              </a:ext>
            </a:extLst>
          </p:cNvPr>
          <p:cNvSpPr/>
          <p:nvPr/>
        </p:nvSpPr>
        <p:spPr>
          <a:xfrm>
            <a:off x="5029201" y="2767280"/>
            <a:ext cx="2324675" cy="1323439"/>
          </a:xfrm>
          <a:prstGeom prst="rect">
            <a:avLst/>
          </a:prstGeom>
        </p:spPr>
        <p:txBody>
          <a:bodyPr wrap="none">
            <a:spAutoFit/>
          </a:bodyPr>
          <a:lstStyle/>
          <a:p>
            <a:r>
              <a:rPr lang="hi-IN" sz="8000" b="1" dirty="0">
                <a:solidFill>
                  <a:srgbClr val="00B0F0"/>
                </a:solidFill>
              </a:rPr>
              <a:t>झाला</a:t>
            </a:r>
            <a:endParaRPr lang="en-US" sz="8000" dirty="0">
              <a:solidFill>
                <a:srgbClr val="00B0F0"/>
              </a:solidFill>
            </a:endParaRPr>
          </a:p>
        </p:txBody>
      </p:sp>
    </p:spTree>
    <p:extLst>
      <p:ext uri="{BB962C8B-B14F-4D97-AF65-F5344CB8AC3E}">
        <p14:creationId xmlns:p14="http://schemas.microsoft.com/office/powerpoint/2010/main" val="2221605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0"/>
            <a:ext cx="8229600" cy="6324600"/>
          </a:xfrm>
        </p:spPr>
        <p:txBody>
          <a:bodyPr>
            <a:normAutofit fontScale="92500" lnSpcReduction="20000"/>
          </a:bodyPr>
          <a:lstStyle/>
          <a:p>
            <a:r>
              <a:rPr lang="hi-IN" dirty="0"/>
              <a:t>झाला मिजुराब एवं जवा से बजने वाले वायों का पारिभाषिक शब्द है। यह क्रिया बाज अथवा चिकारी के तार पर की जाती है। बाज की तार पर दा तथा चिकारी की तार पर रा यथाः दा रा रा रा (वा बाज, चि चिकारी) आदि बोलों के सुन्दर छंद बजाए जाते है। यह क्रिया द्रुत लय में तालबद्ध होती है। ताल के विभागानुसार झाले में बोलों के अनेकों सुन्दर छंद बजाए जाते हैं।</a:t>
            </a:r>
            <a:endParaRPr lang="en-US" dirty="0"/>
          </a:p>
          <a:p>
            <a:r>
              <a:rPr lang="hi-IN" dirty="0"/>
              <a:t>झाले में दाहिने हाथ की तैयारी दिखती है। झाला दो प्रकार का होता है (1) सुलट झाला (2) उलटा झाला सुलट झाले में प्रहार पहले बाज की तार पर किया जाता है उसके पश्चात चिकारी के तार पर उदाहरणार्थ दा रा रा रा । उलट झाला सुलट झाले के एकदम विपरीत बजाया जाता है। </a:t>
            </a:r>
            <a:endParaRPr lang="en-US" dirty="0"/>
          </a:p>
          <a:p>
            <a:r>
              <a:rPr lang="hi-IN" dirty="0"/>
              <a:t>इसमें पहले चिकारी पर प्रहार किया जाता है। उसके पश्चात् बाज की तार पर उदाहरणार्थ रा दा रा रा इन बोलों से अनेकों सुन्दर छन्दों का निर्माण किया जा सकता है। सुलट झाले में दारारारा, दारारा, दारारा दारारा दारा, दारा द्वारा दारारारा, आदि छन्द तीन ताल में बजाए जाते हैं। ताल रूपक के छन्द इस प्रकार होंगे- दारा दारारा दारा, दारारा दारा दारा आदि।</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284</Words>
  <Application>Microsoft Office PowerPoint</Application>
  <PresentationFormat>Widescreen</PresentationFormat>
  <Paragraphs>14</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cp:revision>
  <dcterms:created xsi:type="dcterms:W3CDTF">2022-08-03T10:01:27Z</dcterms:created>
  <dcterms:modified xsi:type="dcterms:W3CDTF">2022-08-03T10:01:50Z</dcterms:modified>
</cp:coreProperties>
</file>